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8B146F4-4E3D-4774-9C5E-65D9188B58F3}" type="datetimeFigureOut">
              <a:rPr lang="en-US" smtClean="0"/>
              <a:t>11/28/2021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2860205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36519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370987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2268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29930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B146F4-4E3D-4774-9C5E-65D9188B58F3}"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4019622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B146F4-4E3D-4774-9C5E-65D9188B58F3}"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2507960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146F4-4E3D-4774-9C5E-65D9188B58F3}"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383011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146F4-4E3D-4774-9C5E-65D9188B58F3}"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77573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B146F4-4E3D-4774-9C5E-65D9188B58F3}"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5622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B146F4-4E3D-4774-9C5E-65D9188B58F3}"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256544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315194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B146F4-4E3D-4774-9C5E-65D9188B58F3}"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80101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B146F4-4E3D-4774-9C5E-65D9188B58F3}"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809277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46F4-4E3D-4774-9C5E-65D9188B58F3}" type="datetimeFigureOut">
              <a:rPr lang="en-US" smtClean="0"/>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225278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195287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B146F4-4E3D-4774-9C5E-65D9188B58F3}"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3FA12-5491-4D67-ABD4-86D9A0060B37}" type="slidenum">
              <a:rPr lang="en-US" smtClean="0"/>
              <a:t>‹#›</a:t>
            </a:fld>
            <a:endParaRPr lang="en-US"/>
          </a:p>
        </p:txBody>
      </p:sp>
    </p:spTree>
    <p:extLst>
      <p:ext uri="{BB962C8B-B14F-4D97-AF65-F5344CB8AC3E}">
        <p14:creationId xmlns:p14="http://schemas.microsoft.com/office/powerpoint/2010/main" val="342547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B146F4-4E3D-4774-9C5E-65D9188B58F3}" type="datetimeFigureOut">
              <a:rPr lang="en-US" smtClean="0"/>
              <a:t>11/28/2021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F53FA12-5491-4D67-ABD4-86D9A0060B37}" type="slidenum">
              <a:rPr lang="en-US" smtClean="0"/>
              <a:t>‹#›</a:t>
            </a:fld>
            <a:endParaRPr lang="en-US"/>
          </a:p>
        </p:txBody>
      </p:sp>
    </p:spTree>
    <p:extLst>
      <p:ext uri="{BB962C8B-B14F-4D97-AF65-F5344CB8AC3E}">
        <p14:creationId xmlns:p14="http://schemas.microsoft.com/office/powerpoint/2010/main" val="18935218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257B-057E-44AB-9DE5-777F0B777B43}"/>
              </a:ext>
            </a:extLst>
          </p:cNvPr>
          <p:cNvSpPr>
            <a:spLocks noGrp="1"/>
          </p:cNvSpPr>
          <p:nvPr>
            <p:ph type="ctrTitle"/>
          </p:nvPr>
        </p:nvSpPr>
        <p:spPr/>
        <p:txBody>
          <a:bodyPr/>
          <a:lstStyle/>
          <a:p>
            <a:r>
              <a:rPr lang="en-US" dirty="0"/>
              <a:t>Video Games!</a:t>
            </a:r>
          </a:p>
        </p:txBody>
      </p:sp>
      <p:sp>
        <p:nvSpPr>
          <p:cNvPr id="3" name="Subtitle 2">
            <a:extLst>
              <a:ext uri="{FF2B5EF4-FFF2-40B4-BE49-F238E27FC236}">
                <a16:creationId xmlns:a16="http://schemas.microsoft.com/office/drawing/2014/main" id="{AFE73719-236A-40E1-9222-7F5D6F8BCA10}"/>
              </a:ext>
            </a:extLst>
          </p:cNvPr>
          <p:cNvSpPr>
            <a:spLocks noGrp="1"/>
          </p:cNvSpPr>
          <p:nvPr>
            <p:ph type="subTitle" idx="1"/>
          </p:nvPr>
        </p:nvSpPr>
        <p:spPr/>
        <p:txBody>
          <a:bodyPr/>
          <a:lstStyle/>
          <a:p>
            <a:r>
              <a:rPr lang="en-US" dirty="0" err="1"/>
              <a:t>Gotta</a:t>
            </a:r>
            <a:r>
              <a:rPr lang="en-US" dirty="0"/>
              <a:t> collect ‘</a:t>
            </a:r>
            <a:r>
              <a:rPr lang="en-US" dirty="0" err="1"/>
              <a:t>em</a:t>
            </a:r>
            <a:r>
              <a:rPr lang="en-US" dirty="0"/>
              <a:t> all.</a:t>
            </a:r>
          </a:p>
        </p:txBody>
      </p:sp>
      <p:pic>
        <p:nvPicPr>
          <p:cNvPr id="4" name="Picture 3">
            <a:extLst>
              <a:ext uri="{FF2B5EF4-FFF2-40B4-BE49-F238E27FC236}">
                <a16:creationId xmlns:a16="http://schemas.microsoft.com/office/drawing/2014/main" id="{FAE1C596-A6CB-4CF5-9E2A-EF69E98E073A}"/>
              </a:ext>
            </a:extLst>
          </p:cNvPr>
          <p:cNvPicPr>
            <a:picLocks noChangeAspect="1"/>
          </p:cNvPicPr>
          <p:nvPr/>
        </p:nvPicPr>
        <p:blipFill>
          <a:blip r:embed="rId2"/>
          <a:stretch>
            <a:fillRect/>
          </a:stretch>
        </p:blipFill>
        <p:spPr>
          <a:xfrm>
            <a:off x="6943725" y="914400"/>
            <a:ext cx="1885950" cy="1885950"/>
          </a:xfrm>
          <a:prstGeom prst="rect">
            <a:avLst/>
          </a:prstGeom>
        </p:spPr>
      </p:pic>
      <p:pic>
        <p:nvPicPr>
          <p:cNvPr id="5" name="Picture 4">
            <a:extLst>
              <a:ext uri="{FF2B5EF4-FFF2-40B4-BE49-F238E27FC236}">
                <a16:creationId xmlns:a16="http://schemas.microsoft.com/office/drawing/2014/main" id="{63A49C88-7375-4F6D-948C-9E177668791C}"/>
              </a:ext>
            </a:extLst>
          </p:cNvPr>
          <p:cNvPicPr>
            <a:picLocks noChangeAspect="1"/>
          </p:cNvPicPr>
          <p:nvPr/>
        </p:nvPicPr>
        <p:blipFill>
          <a:blip r:embed="rId3"/>
          <a:stretch>
            <a:fillRect/>
          </a:stretch>
        </p:blipFill>
        <p:spPr>
          <a:xfrm>
            <a:off x="9391561" y="2715451"/>
            <a:ext cx="2031926" cy="1427097"/>
          </a:xfrm>
          <a:prstGeom prst="rect">
            <a:avLst/>
          </a:prstGeom>
        </p:spPr>
      </p:pic>
      <p:pic>
        <p:nvPicPr>
          <p:cNvPr id="6" name="Picture 5">
            <a:extLst>
              <a:ext uri="{FF2B5EF4-FFF2-40B4-BE49-F238E27FC236}">
                <a16:creationId xmlns:a16="http://schemas.microsoft.com/office/drawing/2014/main" id="{3758C26C-177E-4811-8241-3C2CC46B8EA4}"/>
              </a:ext>
            </a:extLst>
          </p:cNvPr>
          <p:cNvPicPr>
            <a:picLocks noChangeAspect="1"/>
          </p:cNvPicPr>
          <p:nvPr/>
        </p:nvPicPr>
        <p:blipFill>
          <a:blip r:embed="rId4"/>
          <a:stretch>
            <a:fillRect/>
          </a:stretch>
        </p:blipFill>
        <p:spPr>
          <a:xfrm>
            <a:off x="6943725" y="3960665"/>
            <a:ext cx="2038783" cy="1927987"/>
          </a:xfrm>
          <a:prstGeom prst="rect">
            <a:avLst/>
          </a:prstGeom>
        </p:spPr>
      </p:pic>
    </p:spTree>
    <p:extLst>
      <p:ext uri="{BB962C8B-B14F-4D97-AF65-F5344CB8AC3E}">
        <p14:creationId xmlns:p14="http://schemas.microsoft.com/office/powerpoint/2010/main" val="246878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235E-D743-48BD-832E-363DCF33CB71}"/>
              </a:ext>
            </a:extLst>
          </p:cNvPr>
          <p:cNvSpPr>
            <a:spLocks noGrp="1"/>
          </p:cNvSpPr>
          <p:nvPr>
            <p:ph type="title"/>
          </p:nvPr>
        </p:nvSpPr>
        <p:spPr/>
        <p:txBody>
          <a:bodyPr/>
          <a:lstStyle/>
          <a:p>
            <a:r>
              <a:rPr lang="en-US" dirty="0"/>
              <a:t>SUMMARY QUERIES</a:t>
            </a:r>
          </a:p>
        </p:txBody>
      </p:sp>
      <p:pic>
        <p:nvPicPr>
          <p:cNvPr id="6" name="Content Placeholder 5">
            <a:extLst>
              <a:ext uri="{FF2B5EF4-FFF2-40B4-BE49-F238E27FC236}">
                <a16:creationId xmlns:a16="http://schemas.microsoft.com/office/drawing/2014/main" id="{7B301349-92B7-4ADC-9D59-AF2EB1E6475A}"/>
              </a:ext>
            </a:extLst>
          </p:cNvPr>
          <p:cNvPicPr>
            <a:picLocks noGrp="1" noChangeAspect="1"/>
          </p:cNvPicPr>
          <p:nvPr>
            <p:ph sz="half" idx="1"/>
          </p:nvPr>
        </p:nvPicPr>
        <p:blipFill>
          <a:blip r:embed="rId2"/>
          <a:stretch>
            <a:fillRect/>
          </a:stretch>
        </p:blipFill>
        <p:spPr>
          <a:xfrm>
            <a:off x="2189762" y="3863159"/>
            <a:ext cx="2781688" cy="314369"/>
          </a:xfrm>
        </p:spPr>
      </p:pic>
      <p:pic>
        <p:nvPicPr>
          <p:cNvPr id="8" name="Content Placeholder 7">
            <a:extLst>
              <a:ext uri="{FF2B5EF4-FFF2-40B4-BE49-F238E27FC236}">
                <a16:creationId xmlns:a16="http://schemas.microsoft.com/office/drawing/2014/main" id="{143E2EF3-7DF9-40FB-AD65-0076114ADD3E}"/>
              </a:ext>
            </a:extLst>
          </p:cNvPr>
          <p:cNvPicPr>
            <a:picLocks noGrp="1" noChangeAspect="1"/>
          </p:cNvPicPr>
          <p:nvPr>
            <p:ph sz="half" idx="2"/>
          </p:nvPr>
        </p:nvPicPr>
        <p:blipFill>
          <a:blip r:embed="rId3"/>
          <a:stretch>
            <a:fillRect/>
          </a:stretch>
        </p:blipFill>
        <p:spPr>
          <a:xfrm>
            <a:off x="8057279" y="3806001"/>
            <a:ext cx="1105054" cy="428685"/>
          </a:xfrm>
        </p:spPr>
      </p:pic>
    </p:spTree>
    <p:extLst>
      <p:ext uri="{BB962C8B-B14F-4D97-AF65-F5344CB8AC3E}">
        <p14:creationId xmlns:p14="http://schemas.microsoft.com/office/powerpoint/2010/main" val="74121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8D9C-1D04-4234-A27F-8645FADECC65}"/>
              </a:ext>
            </a:extLst>
          </p:cNvPr>
          <p:cNvSpPr>
            <a:spLocks noGrp="1"/>
          </p:cNvSpPr>
          <p:nvPr>
            <p:ph type="title"/>
          </p:nvPr>
        </p:nvSpPr>
        <p:spPr/>
        <p:txBody>
          <a:bodyPr/>
          <a:lstStyle/>
          <a:p>
            <a:r>
              <a:rPr lang="en-US" dirty="0"/>
              <a:t>VIEWS</a:t>
            </a:r>
          </a:p>
        </p:txBody>
      </p:sp>
      <p:pic>
        <p:nvPicPr>
          <p:cNvPr id="6" name="Content Placeholder 5">
            <a:extLst>
              <a:ext uri="{FF2B5EF4-FFF2-40B4-BE49-F238E27FC236}">
                <a16:creationId xmlns:a16="http://schemas.microsoft.com/office/drawing/2014/main" id="{FFCFBD9C-31BE-405C-8A50-6F50EE0C2674}"/>
              </a:ext>
            </a:extLst>
          </p:cNvPr>
          <p:cNvPicPr>
            <a:picLocks noGrp="1" noChangeAspect="1"/>
          </p:cNvPicPr>
          <p:nvPr>
            <p:ph sz="half" idx="1"/>
          </p:nvPr>
        </p:nvPicPr>
        <p:blipFill>
          <a:blip r:embed="rId2"/>
          <a:stretch>
            <a:fillRect/>
          </a:stretch>
        </p:blipFill>
        <p:spPr>
          <a:xfrm>
            <a:off x="1932551" y="3544027"/>
            <a:ext cx="3296110" cy="952633"/>
          </a:xfrm>
        </p:spPr>
      </p:pic>
      <p:pic>
        <p:nvPicPr>
          <p:cNvPr id="8" name="Content Placeholder 7">
            <a:extLst>
              <a:ext uri="{FF2B5EF4-FFF2-40B4-BE49-F238E27FC236}">
                <a16:creationId xmlns:a16="http://schemas.microsoft.com/office/drawing/2014/main" id="{D4AC26C8-331B-412C-919B-92730D7E0FB3}"/>
              </a:ext>
            </a:extLst>
          </p:cNvPr>
          <p:cNvPicPr>
            <a:picLocks noGrp="1" noChangeAspect="1"/>
          </p:cNvPicPr>
          <p:nvPr>
            <p:ph sz="half" idx="2"/>
          </p:nvPr>
        </p:nvPicPr>
        <p:blipFill>
          <a:blip r:embed="rId3"/>
          <a:stretch>
            <a:fillRect/>
          </a:stretch>
        </p:blipFill>
        <p:spPr>
          <a:xfrm>
            <a:off x="7719094" y="3458290"/>
            <a:ext cx="1781424" cy="1124107"/>
          </a:xfrm>
        </p:spPr>
      </p:pic>
    </p:spTree>
    <p:extLst>
      <p:ext uri="{BB962C8B-B14F-4D97-AF65-F5344CB8AC3E}">
        <p14:creationId xmlns:p14="http://schemas.microsoft.com/office/powerpoint/2010/main" val="20061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621B-8537-48CD-AD44-10670D14EA32}"/>
              </a:ext>
            </a:extLst>
          </p:cNvPr>
          <p:cNvSpPr>
            <a:spLocks noGrp="1"/>
          </p:cNvSpPr>
          <p:nvPr>
            <p:ph type="title"/>
          </p:nvPr>
        </p:nvSpPr>
        <p:spPr/>
        <p:txBody>
          <a:bodyPr/>
          <a:lstStyle/>
          <a:p>
            <a:r>
              <a:rPr lang="en-US" dirty="0"/>
              <a:t>VIEWS</a:t>
            </a:r>
          </a:p>
        </p:txBody>
      </p:sp>
      <p:pic>
        <p:nvPicPr>
          <p:cNvPr id="6" name="Content Placeholder 5">
            <a:extLst>
              <a:ext uri="{FF2B5EF4-FFF2-40B4-BE49-F238E27FC236}">
                <a16:creationId xmlns:a16="http://schemas.microsoft.com/office/drawing/2014/main" id="{0BD2EC87-E5FE-4F9D-9EA2-6E286F3A4C2F}"/>
              </a:ext>
            </a:extLst>
          </p:cNvPr>
          <p:cNvPicPr>
            <a:picLocks noGrp="1" noChangeAspect="1"/>
          </p:cNvPicPr>
          <p:nvPr>
            <p:ph sz="half" idx="1"/>
          </p:nvPr>
        </p:nvPicPr>
        <p:blipFill>
          <a:blip r:embed="rId2"/>
          <a:stretch>
            <a:fillRect/>
          </a:stretch>
        </p:blipFill>
        <p:spPr>
          <a:xfrm>
            <a:off x="2194525" y="3610712"/>
            <a:ext cx="2772162" cy="819264"/>
          </a:xfrm>
        </p:spPr>
      </p:pic>
      <p:pic>
        <p:nvPicPr>
          <p:cNvPr id="8" name="Content Placeholder 7">
            <a:extLst>
              <a:ext uri="{FF2B5EF4-FFF2-40B4-BE49-F238E27FC236}">
                <a16:creationId xmlns:a16="http://schemas.microsoft.com/office/drawing/2014/main" id="{FA4D3156-9F72-46EA-B70A-2493E3896BA2}"/>
              </a:ext>
            </a:extLst>
          </p:cNvPr>
          <p:cNvPicPr>
            <a:picLocks noGrp="1" noChangeAspect="1"/>
          </p:cNvPicPr>
          <p:nvPr>
            <p:ph sz="half" idx="2"/>
          </p:nvPr>
        </p:nvPicPr>
        <p:blipFill>
          <a:blip r:embed="rId3"/>
          <a:stretch>
            <a:fillRect/>
          </a:stretch>
        </p:blipFill>
        <p:spPr>
          <a:xfrm>
            <a:off x="7257067" y="3363027"/>
            <a:ext cx="2705478" cy="1314633"/>
          </a:xfrm>
        </p:spPr>
      </p:pic>
    </p:spTree>
    <p:extLst>
      <p:ext uri="{BB962C8B-B14F-4D97-AF65-F5344CB8AC3E}">
        <p14:creationId xmlns:p14="http://schemas.microsoft.com/office/powerpoint/2010/main" val="288214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DA27F-AC80-4FE3-99C5-3FF3112959D7}"/>
              </a:ext>
            </a:extLst>
          </p:cNvPr>
          <p:cNvSpPr>
            <a:spLocks noGrp="1"/>
          </p:cNvSpPr>
          <p:nvPr>
            <p:ph type="title"/>
          </p:nvPr>
        </p:nvSpPr>
        <p:spPr/>
        <p:txBody>
          <a:bodyPr/>
          <a:lstStyle/>
          <a:p>
            <a:r>
              <a:rPr lang="en-US" dirty="0"/>
              <a:t>Stored Procedures</a:t>
            </a:r>
          </a:p>
        </p:txBody>
      </p:sp>
      <p:pic>
        <p:nvPicPr>
          <p:cNvPr id="6" name="Content Placeholder 5">
            <a:extLst>
              <a:ext uri="{FF2B5EF4-FFF2-40B4-BE49-F238E27FC236}">
                <a16:creationId xmlns:a16="http://schemas.microsoft.com/office/drawing/2014/main" id="{27A4C167-3CC3-42F0-A123-4E816A1FC21F}"/>
              </a:ext>
            </a:extLst>
          </p:cNvPr>
          <p:cNvPicPr>
            <a:picLocks noGrp="1" noChangeAspect="1"/>
          </p:cNvPicPr>
          <p:nvPr>
            <p:ph sz="half" idx="1"/>
          </p:nvPr>
        </p:nvPicPr>
        <p:blipFill>
          <a:blip r:embed="rId2"/>
          <a:stretch>
            <a:fillRect/>
          </a:stretch>
        </p:blipFill>
        <p:spPr>
          <a:xfrm>
            <a:off x="1141413" y="3780780"/>
            <a:ext cx="4878387" cy="479127"/>
          </a:xfrm>
        </p:spPr>
      </p:pic>
      <p:pic>
        <p:nvPicPr>
          <p:cNvPr id="8" name="Content Placeholder 7">
            <a:extLst>
              <a:ext uri="{FF2B5EF4-FFF2-40B4-BE49-F238E27FC236}">
                <a16:creationId xmlns:a16="http://schemas.microsoft.com/office/drawing/2014/main" id="{56C61A97-3685-4FC3-B718-1054402BC090}"/>
              </a:ext>
            </a:extLst>
          </p:cNvPr>
          <p:cNvPicPr>
            <a:picLocks noGrp="1" noChangeAspect="1"/>
          </p:cNvPicPr>
          <p:nvPr>
            <p:ph sz="half" idx="2"/>
          </p:nvPr>
        </p:nvPicPr>
        <p:blipFill>
          <a:blip r:embed="rId3"/>
          <a:stretch>
            <a:fillRect/>
          </a:stretch>
        </p:blipFill>
        <p:spPr>
          <a:xfrm>
            <a:off x="7185620" y="3782186"/>
            <a:ext cx="2848373" cy="476316"/>
          </a:xfrm>
        </p:spPr>
      </p:pic>
    </p:spTree>
    <p:extLst>
      <p:ext uri="{BB962C8B-B14F-4D97-AF65-F5344CB8AC3E}">
        <p14:creationId xmlns:p14="http://schemas.microsoft.com/office/powerpoint/2010/main" val="11037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FA29-5531-4EB3-852F-3A20A47094E1}"/>
              </a:ext>
            </a:extLst>
          </p:cNvPr>
          <p:cNvSpPr>
            <a:spLocks noGrp="1"/>
          </p:cNvSpPr>
          <p:nvPr>
            <p:ph type="title"/>
          </p:nvPr>
        </p:nvSpPr>
        <p:spPr/>
        <p:txBody>
          <a:bodyPr/>
          <a:lstStyle/>
          <a:p>
            <a:r>
              <a:rPr lang="en-US" dirty="0"/>
              <a:t>Stored Procedures </a:t>
            </a:r>
          </a:p>
        </p:txBody>
      </p:sp>
      <p:pic>
        <p:nvPicPr>
          <p:cNvPr id="6" name="Content Placeholder 5">
            <a:extLst>
              <a:ext uri="{FF2B5EF4-FFF2-40B4-BE49-F238E27FC236}">
                <a16:creationId xmlns:a16="http://schemas.microsoft.com/office/drawing/2014/main" id="{071B0418-C1FE-47A3-B44B-592C4566CFC9}"/>
              </a:ext>
            </a:extLst>
          </p:cNvPr>
          <p:cNvPicPr>
            <a:picLocks noGrp="1" noChangeAspect="1"/>
          </p:cNvPicPr>
          <p:nvPr>
            <p:ph sz="half" idx="1"/>
          </p:nvPr>
        </p:nvPicPr>
        <p:blipFill>
          <a:blip r:embed="rId2"/>
          <a:stretch>
            <a:fillRect/>
          </a:stretch>
        </p:blipFill>
        <p:spPr>
          <a:xfrm>
            <a:off x="2889947" y="3701212"/>
            <a:ext cx="1381318" cy="638264"/>
          </a:xfrm>
        </p:spPr>
      </p:pic>
      <p:pic>
        <p:nvPicPr>
          <p:cNvPr id="8" name="Content Placeholder 7">
            <a:extLst>
              <a:ext uri="{FF2B5EF4-FFF2-40B4-BE49-F238E27FC236}">
                <a16:creationId xmlns:a16="http://schemas.microsoft.com/office/drawing/2014/main" id="{6656C9AE-A287-41AF-AB81-7643605784BD}"/>
              </a:ext>
            </a:extLst>
          </p:cNvPr>
          <p:cNvPicPr>
            <a:picLocks noGrp="1" noChangeAspect="1"/>
          </p:cNvPicPr>
          <p:nvPr>
            <p:ph sz="half" idx="2"/>
          </p:nvPr>
        </p:nvPicPr>
        <p:blipFill>
          <a:blip r:embed="rId3"/>
          <a:stretch>
            <a:fillRect/>
          </a:stretch>
        </p:blipFill>
        <p:spPr>
          <a:xfrm>
            <a:off x="6172200" y="3270311"/>
            <a:ext cx="4875213" cy="1500065"/>
          </a:xfrm>
        </p:spPr>
      </p:pic>
    </p:spTree>
    <p:extLst>
      <p:ext uri="{BB962C8B-B14F-4D97-AF65-F5344CB8AC3E}">
        <p14:creationId xmlns:p14="http://schemas.microsoft.com/office/powerpoint/2010/main" val="95360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31D4-725A-47B0-A0DC-CD63BFCC8E42}"/>
              </a:ext>
            </a:extLst>
          </p:cNvPr>
          <p:cNvSpPr>
            <a:spLocks noGrp="1"/>
          </p:cNvSpPr>
          <p:nvPr>
            <p:ph type="title"/>
          </p:nvPr>
        </p:nvSpPr>
        <p:spPr/>
        <p:txBody>
          <a:bodyPr/>
          <a:lstStyle/>
          <a:p>
            <a:r>
              <a:rPr lang="en-US" dirty="0"/>
              <a:t>Functions</a:t>
            </a:r>
          </a:p>
        </p:txBody>
      </p:sp>
      <p:pic>
        <p:nvPicPr>
          <p:cNvPr id="10" name="Content Placeholder 9">
            <a:extLst>
              <a:ext uri="{FF2B5EF4-FFF2-40B4-BE49-F238E27FC236}">
                <a16:creationId xmlns:a16="http://schemas.microsoft.com/office/drawing/2014/main" id="{A16FF9F6-F310-42AB-B35E-7D1D6F0146C2}"/>
              </a:ext>
            </a:extLst>
          </p:cNvPr>
          <p:cNvPicPr>
            <a:picLocks noGrp="1" noChangeAspect="1"/>
          </p:cNvPicPr>
          <p:nvPr>
            <p:ph sz="half" idx="1"/>
          </p:nvPr>
        </p:nvPicPr>
        <p:blipFill>
          <a:blip r:embed="rId2"/>
          <a:stretch>
            <a:fillRect/>
          </a:stretch>
        </p:blipFill>
        <p:spPr>
          <a:xfrm>
            <a:off x="1141413" y="3508270"/>
            <a:ext cx="4878387" cy="1024148"/>
          </a:xfrm>
        </p:spPr>
      </p:pic>
      <p:sp>
        <p:nvSpPr>
          <p:cNvPr id="14" name="Content Placeholder 13">
            <a:extLst>
              <a:ext uri="{FF2B5EF4-FFF2-40B4-BE49-F238E27FC236}">
                <a16:creationId xmlns:a16="http://schemas.microsoft.com/office/drawing/2014/main" id="{8A643719-C6EC-4C49-A00A-E38476681263}"/>
              </a:ext>
            </a:extLst>
          </p:cNvPr>
          <p:cNvSpPr>
            <a:spLocks noGrp="1"/>
          </p:cNvSpPr>
          <p:nvPr>
            <p:ph sz="half" idx="2"/>
          </p:nvPr>
        </p:nvSpPr>
        <p:spPr/>
        <p:txBody>
          <a:bodyPr/>
          <a:lstStyle/>
          <a:p>
            <a:r>
              <a:rPr lang="en-US" dirty="0" err="1"/>
              <a:t>fnPublisherID</a:t>
            </a:r>
            <a:r>
              <a:rPr lang="en-US" dirty="0"/>
              <a:t> – Returns ID of a Publisher when given the Name.</a:t>
            </a:r>
          </a:p>
        </p:txBody>
      </p:sp>
    </p:spTree>
    <p:extLst>
      <p:ext uri="{BB962C8B-B14F-4D97-AF65-F5344CB8AC3E}">
        <p14:creationId xmlns:p14="http://schemas.microsoft.com/office/powerpoint/2010/main" val="57026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4CF6-6AE7-4C50-BFCA-CB79B9642E70}"/>
              </a:ext>
            </a:extLst>
          </p:cNvPr>
          <p:cNvSpPr>
            <a:spLocks noGrp="1"/>
          </p:cNvSpPr>
          <p:nvPr>
            <p:ph type="title"/>
          </p:nvPr>
        </p:nvSpPr>
        <p:spPr/>
        <p:txBody>
          <a:bodyPr/>
          <a:lstStyle/>
          <a:p>
            <a:r>
              <a:rPr lang="en-US" dirty="0"/>
              <a:t>functions</a:t>
            </a:r>
          </a:p>
        </p:txBody>
      </p:sp>
      <p:pic>
        <p:nvPicPr>
          <p:cNvPr id="6" name="Content Placeholder 5">
            <a:extLst>
              <a:ext uri="{FF2B5EF4-FFF2-40B4-BE49-F238E27FC236}">
                <a16:creationId xmlns:a16="http://schemas.microsoft.com/office/drawing/2014/main" id="{E0E28880-CAC9-4339-8A82-317C2B03E703}"/>
              </a:ext>
            </a:extLst>
          </p:cNvPr>
          <p:cNvPicPr>
            <a:picLocks noGrp="1" noChangeAspect="1"/>
          </p:cNvPicPr>
          <p:nvPr>
            <p:ph sz="half" idx="1"/>
          </p:nvPr>
        </p:nvPicPr>
        <p:blipFill>
          <a:blip r:embed="rId2"/>
          <a:stretch>
            <a:fillRect/>
          </a:stretch>
        </p:blipFill>
        <p:spPr>
          <a:xfrm>
            <a:off x="1380024" y="3463053"/>
            <a:ext cx="4401164" cy="1114581"/>
          </a:xfrm>
        </p:spPr>
      </p:pic>
      <p:sp>
        <p:nvSpPr>
          <p:cNvPr id="4" name="Content Placeholder 3">
            <a:extLst>
              <a:ext uri="{FF2B5EF4-FFF2-40B4-BE49-F238E27FC236}">
                <a16:creationId xmlns:a16="http://schemas.microsoft.com/office/drawing/2014/main" id="{DD69AC73-CCF0-4715-9836-8050B1356041}"/>
              </a:ext>
            </a:extLst>
          </p:cNvPr>
          <p:cNvSpPr>
            <a:spLocks noGrp="1"/>
          </p:cNvSpPr>
          <p:nvPr>
            <p:ph sz="half" idx="2"/>
          </p:nvPr>
        </p:nvSpPr>
        <p:spPr/>
        <p:txBody>
          <a:bodyPr/>
          <a:lstStyle/>
          <a:p>
            <a:r>
              <a:rPr lang="en-US" dirty="0" err="1"/>
              <a:t>fnReleasedAfter</a:t>
            </a:r>
            <a:r>
              <a:rPr lang="en-US" dirty="0"/>
              <a:t> – Returns all games released after a given date. </a:t>
            </a:r>
          </a:p>
        </p:txBody>
      </p:sp>
    </p:spTree>
    <p:extLst>
      <p:ext uri="{BB962C8B-B14F-4D97-AF65-F5344CB8AC3E}">
        <p14:creationId xmlns:p14="http://schemas.microsoft.com/office/powerpoint/2010/main" val="354224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42AA-14F0-47B8-8B55-7C74D4AC63E2}"/>
              </a:ext>
            </a:extLst>
          </p:cNvPr>
          <p:cNvSpPr>
            <a:spLocks noGrp="1"/>
          </p:cNvSpPr>
          <p:nvPr>
            <p:ph type="title"/>
          </p:nvPr>
        </p:nvSpPr>
        <p:spPr/>
        <p:txBody>
          <a:bodyPr/>
          <a:lstStyle/>
          <a:p>
            <a:r>
              <a:rPr lang="en-US" dirty="0"/>
              <a:t>Triggers</a:t>
            </a:r>
          </a:p>
        </p:txBody>
      </p:sp>
      <p:pic>
        <p:nvPicPr>
          <p:cNvPr id="6" name="Content Placeholder 5">
            <a:extLst>
              <a:ext uri="{FF2B5EF4-FFF2-40B4-BE49-F238E27FC236}">
                <a16:creationId xmlns:a16="http://schemas.microsoft.com/office/drawing/2014/main" id="{D7853A96-51F3-4BF4-83ED-581459EEF841}"/>
              </a:ext>
            </a:extLst>
          </p:cNvPr>
          <p:cNvPicPr>
            <a:picLocks noGrp="1" noChangeAspect="1"/>
          </p:cNvPicPr>
          <p:nvPr>
            <p:ph sz="half" idx="1"/>
          </p:nvPr>
        </p:nvPicPr>
        <p:blipFill>
          <a:blip r:embed="rId2"/>
          <a:stretch>
            <a:fillRect/>
          </a:stretch>
        </p:blipFill>
        <p:spPr>
          <a:xfrm>
            <a:off x="1141413" y="3167553"/>
            <a:ext cx="4878387" cy="1705581"/>
          </a:xfrm>
        </p:spPr>
      </p:pic>
      <p:sp>
        <p:nvSpPr>
          <p:cNvPr id="4" name="Content Placeholder 3">
            <a:extLst>
              <a:ext uri="{FF2B5EF4-FFF2-40B4-BE49-F238E27FC236}">
                <a16:creationId xmlns:a16="http://schemas.microsoft.com/office/drawing/2014/main" id="{FEB7D4CE-D3D3-4948-94F3-7129FB2DE98F}"/>
              </a:ext>
            </a:extLst>
          </p:cNvPr>
          <p:cNvSpPr>
            <a:spLocks noGrp="1"/>
          </p:cNvSpPr>
          <p:nvPr>
            <p:ph sz="half" idx="2"/>
          </p:nvPr>
        </p:nvSpPr>
        <p:spPr/>
        <p:txBody>
          <a:bodyPr/>
          <a:lstStyle/>
          <a:p>
            <a:r>
              <a:rPr lang="en-US" dirty="0" err="1"/>
              <a:t>GameLog_Delete</a:t>
            </a:r>
            <a:r>
              <a:rPr lang="en-US" dirty="0"/>
              <a:t> – When a game is deleted from the database, this will trigger and add an entry to </a:t>
            </a:r>
            <a:r>
              <a:rPr lang="en-US" dirty="0" err="1"/>
              <a:t>GameLog</a:t>
            </a:r>
            <a:r>
              <a:rPr lang="en-US" dirty="0"/>
              <a:t>. </a:t>
            </a:r>
          </a:p>
        </p:txBody>
      </p:sp>
    </p:spTree>
    <p:extLst>
      <p:ext uri="{BB962C8B-B14F-4D97-AF65-F5344CB8AC3E}">
        <p14:creationId xmlns:p14="http://schemas.microsoft.com/office/powerpoint/2010/main" val="1960182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C7F5-CEA8-4B74-BAF7-9F4377E199BA}"/>
              </a:ext>
            </a:extLst>
          </p:cNvPr>
          <p:cNvSpPr>
            <a:spLocks noGrp="1"/>
          </p:cNvSpPr>
          <p:nvPr>
            <p:ph type="title"/>
          </p:nvPr>
        </p:nvSpPr>
        <p:spPr/>
        <p:txBody>
          <a:bodyPr/>
          <a:lstStyle/>
          <a:p>
            <a:r>
              <a:rPr lang="en-US" dirty="0"/>
              <a:t>Triggers</a:t>
            </a:r>
          </a:p>
        </p:txBody>
      </p:sp>
      <p:pic>
        <p:nvPicPr>
          <p:cNvPr id="6" name="Content Placeholder 5">
            <a:extLst>
              <a:ext uri="{FF2B5EF4-FFF2-40B4-BE49-F238E27FC236}">
                <a16:creationId xmlns:a16="http://schemas.microsoft.com/office/drawing/2014/main" id="{AC552DA2-6B2C-47FA-AB21-2846F4264CE3}"/>
              </a:ext>
            </a:extLst>
          </p:cNvPr>
          <p:cNvPicPr>
            <a:picLocks noGrp="1" noChangeAspect="1"/>
          </p:cNvPicPr>
          <p:nvPr>
            <p:ph sz="half" idx="1"/>
          </p:nvPr>
        </p:nvPicPr>
        <p:blipFill>
          <a:blip r:embed="rId2"/>
          <a:stretch>
            <a:fillRect/>
          </a:stretch>
        </p:blipFill>
        <p:spPr>
          <a:xfrm>
            <a:off x="1141413" y="3234008"/>
            <a:ext cx="4878387" cy="1572671"/>
          </a:xfrm>
        </p:spPr>
      </p:pic>
      <p:sp>
        <p:nvSpPr>
          <p:cNvPr id="4" name="Content Placeholder 3">
            <a:extLst>
              <a:ext uri="{FF2B5EF4-FFF2-40B4-BE49-F238E27FC236}">
                <a16:creationId xmlns:a16="http://schemas.microsoft.com/office/drawing/2014/main" id="{F10328FE-5480-4F07-A7EA-3E63CBA61180}"/>
              </a:ext>
            </a:extLst>
          </p:cNvPr>
          <p:cNvSpPr>
            <a:spLocks noGrp="1"/>
          </p:cNvSpPr>
          <p:nvPr>
            <p:ph sz="half" idx="2"/>
          </p:nvPr>
        </p:nvSpPr>
        <p:spPr/>
        <p:txBody>
          <a:bodyPr/>
          <a:lstStyle/>
          <a:p>
            <a:r>
              <a:rPr lang="en-US" dirty="0" err="1"/>
              <a:t>GameLog_Insert</a:t>
            </a:r>
            <a:r>
              <a:rPr lang="en-US" dirty="0"/>
              <a:t> - When a game is inserted into the database, this will trigger and add an entry to </a:t>
            </a:r>
            <a:r>
              <a:rPr lang="en-US" dirty="0" err="1"/>
              <a:t>GameLog</a:t>
            </a:r>
            <a:r>
              <a:rPr lang="en-US" dirty="0"/>
              <a:t>. </a:t>
            </a:r>
          </a:p>
        </p:txBody>
      </p:sp>
    </p:spTree>
    <p:extLst>
      <p:ext uri="{BB962C8B-B14F-4D97-AF65-F5344CB8AC3E}">
        <p14:creationId xmlns:p14="http://schemas.microsoft.com/office/powerpoint/2010/main" val="196425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C7BD71-C9B0-4C02-B82D-56FD2DE39F4A}"/>
              </a:ext>
            </a:extLst>
          </p:cNvPr>
          <p:cNvSpPr>
            <a:spLocks noGrp="1"/>
          </p:cNvSpPr>
          <p:nvPr>
            <p:ph type="title"/>
          </p:nvPr>
        </p:nvSpPr>
        <p:spPr/>
        <p:txBody>
          <a:bodyPr/>
          <a:lstStyle/>
          <a:p>
            <a:r>
              <a:rPr lang="en-US" dirty="0"/>
              <a:t>What went well?</a:t>
            </a:r>
          </a:p>
        </p:txBody>
      </p:sp>
      <p:sp>
        <p:nvSpPr>
          <p:cNvPr id="6" name="Content Placeholder 5">
            <a:extLst>
              <a:ext uri="{FF2B5EF4-FFF2-40B4-BE49-F238E27FC236}">
                <a16:creationId xmlns:a16="http://schemas.microsoft.com/office/drawing/2014/main" id="{C8C72788-E8BF-4125-993A-680AEBFD4100}"/>
              </a:ext>
            </a:extLst>
          </p:cNvPr>
          <p:cNvSpPr>
            <a:spLocks noGrp="1"/>
          </p:cNvSpPr>
          <p:nvPr>
            <p:ph idx="1"/>
          </p:nvPr>
        </p:nvSpPr>
        <p:spPr/>
        <p:txBody>
          <a:bodyPr/>
          <a:lstStyle/>
          <a:p>
            <a:r>
              <a:rPr lang="en-US" dirty="0"/>
              <a:t>When beginning this project, it worked well to choose a database topic I was personally interested in. This helped create interest in the project. </a:t>
            </a:r>
          </a:p>
        </p:txBody>
      </p:sp>
    </p:spTree>
    <p:extLst>
      <p:ext uri="{BB962C8B-B14F-4D97-AF65-F5344CB8AC3E}">
        <p14:creationId xmlns:p14="http://schemas.microsoft.com/office/powerpoint/2010/main" val="56164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7DD59D64-1263-4EBC-82D7-4262CADC790F}"/>
              </a:ext>
            </a:extLst>
          </p:cNvPr>
          <p:cNvPicPr>
            <a:picLocks noChangeAspect="1"/>
          </p:cNvPicPr>
          <p:nvPr/>
        </p:nvPicPr>
        <p:blipFill>
          <a:blip r:embed="rId4"/>
          <a:stretch>
            <a:fillRect/>
          </a:stretch>
        </p:blipFill>
        <p:spPr>
          <a:xfrm>
            <a:off x="2870962" y="1136606"/>
            <a:ext cx="6446896" cy="4577297"/>
          </a:xfrm>
          <a:prstGeom prst="rect">
            <a:avLst/>
          </a:prstGeom>
        </p:spPr>
      </p:pic>
    </p:spTree>
    <p:extLst>
      <p:ext uri="{BB962C8B-B14F-4D97-AF65-F5344CB8AC3E}">
        <p14:creationId xmlns:p14="http://schemas.microsoft.com/office/powerpoint/2010/main" val="216975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804F-5015-491E-AFF4-22CB1B33F622}"/>
              </a:ext>
            </a:extLst>
          </p:cNvPr>
          <p:cNvSpPr>
            <a:spLocks noGrp="1"/>
          </p:cNvSpPr>
          <p:nvPr>
            <p:ph type="title"/>
          </p:nvPr>
        </p:nvSpPr>
        <p:spPr/>
        <p:txBody>
          <a:bodyPr/>
          <a:lstStyle/>
          <a:p>
            <a:r>
              <a:rPr lang="en-US" dirty="0"/>
              <a:t>What did you have problems with?</a:t>
            </a:r>
          </a:p>
        </p:txBody>
      </p:sp>
      <p:sp>
        <p:nvSpPr>
          <p:cNvPr id="3" name="Content Placeholder 2">
            <a:extLst>
              <a:ext uri="{FF2B5EF4-FFF2-40B4-BE49-F238E27FC236}">
                <a16:creationId xmlns:a16="http://schemas.microsoft.com/office/drawing/2014/main" id="{73DF1708-A5CE-4F3B-B302-4E95A43F0A65}"/>
              </a:ext>
            </a:extLst>
          </p:cNvPr>
          <p:cNvSpPr>
            <a:spLocks noGrp="1"/>
          </p:cNvSpPr>
          <p:nvPr>
            <p:ph idx="1"/>
          </p:nvPr>
        </p:nvSpPr>
        <p:spPr/>
        <p:txBody>
          <a:bodyPr/>
          <a:lstStyle/>
          <a:p>
            <a:r>
              <a:rPr lang="en-US" dirty="0"/>
              <a:t>Over the course of this project, I realized views were the area I struggled with most this semester. </a:t>
            </a:r>
          </a:p>
        </p:txBody>
      </p:sp>
    </p:spTree>
    <p:extLst>
      <p:ext uri="{BB962C8B-B14F-4D97-AF65-F5344CB8AC3E}">
        <p14:creationId xmlns:p14="http://schemas.microsoft.com/office/powerpoint/2010/main" val="342346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30A3-BA39-4F02-9F70-2E3838ADF477}"/>
              </a:ext>
            </a:extLst>
          </p:cNvPr>
          <p:cNvSpPr>
            <a:spLocks noGrp="1"/>
          </p:cNvSpPr>
          <p:nvPr>
            <p:ph type="title"/>
          </p:nvPr>
        </p:nvSpPr>
        <p:spPr/>
        <p:txBody>
          <a:bodyPr/>
          <a:lstStyle/>
          <a:p>
            <a:r>
              <a:rPr lang="en-US" dirty="0"/>
              <a:t>What did you learn?</a:t>
            </a:r>
          </a:p>
        </p:txBody>
      </p:sp>
      <p:sp>
        <p:nvSpPr>
          <p:cNvPr id="3" name="Content Placeholder 2">
            <a:extLst>
              <a:ext uri="{FF2B5EF4-FFF2-40B4-BE49-F238E27FC236}">
                <a16:creationId xmlns:a16="http://schemas.microsoft.com/office/drawing/2014/main" id="{450D5B4C-78A2-4588-ADD9-A912373D58FB}"/>
              </a:ext>
            </a:extLst>
          </p:cNvPr>
          <p:cNvSpPr>
            <a:spLocks noGrp="1"/>
          </p:cNvSpPr>
          <p:nvPr>
            <p:ph idx="1"/>
          </p:nvPr>
        </p:nvSpPr>
        <p:spPr/>
        <p:txBody>
          <a:bodyPr/>
          <a:lstStyle/>
          <a:p>
            <a:r>
              <a:rPr lang="en-US" dirty="0"/>
              <a:t>This project allowed me to practice many of the database topics covered this semester. It helped to illustrate for me the surprising depth in abilities of databases with features such as Functions and Triggers. </a:t>
            </a:r>
          </a:p>
        </p:txBody>
      </p:sp>
    </p:spTree>
    <p:extLst>
      <p:ext uri="{BB962C8B-B14F-4D97-AF65-F5344CB8AC3E}">
        <p14:creationId xmlns:p14="http://schemas.microsoft.com/office/powerpoint/2010/main" val="41532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ED3C-F512-45F1-AEDB-72DA0B9E27AA}"/>
              </a:ext>
            </a:extLst>
          </p:cNvPr>
          <p:cNvSpPr>
            <a:spLocks noGrp="1"/>
          </p:cNvSpPr>
          <p:nvPr>
            <p:ph type="title"/>
          </p:nvPr>
        </p:nvSpPr>
        <p:spPr/>
        <p:txBody>
          <a:bodyPr/>
          <a:lstStyle/>
          <a:p>
            <a:r>
              <a:rPr lang="en-US" dirty="0"/>
              <a:t>What would you like to include in future releases?</a:t>
            </a:r>
          </a:p>
        </p:txBody>
      </p:sp>
      <p:sp>
        <p:nvSpPr>
          <p:cNvPr id="3" name="Content Placeholder 2">
            <a:extLst>
              <a:ext uri="{FF2B5EF4-FFF2-40B4-BE49-F238E27FC236}">
                <a16:creationId xmlns:a16="http://schemas.microsoft.com/office/drawing/2014/main" id="{027E571A-755D-4484-B1E9-2654EF318746}"/>
              </a:ext>
            </a:extLst>
          </p:cNvPr>
          <p:cNvSpPr>
            <a:spLocks noGrp="1"/>
          </p:cNvSpPr>
          <p:nvPr>
            <p:ph idx="1"/>
          </p:nvPr>
        </p:nvSpPr>
        <p:spPr/>
        <p:txBody>
          <a:bodyPr/>
          <a:lstStyle/>
          <a:p>
            <a:r>
              <a:rPr lang="en-US" dirty="0"/>
              <a:t>In the future, I would like to add more functions to better allow me more options in how I search the contents of the database. It currently is not very user friendly to view data in a useful way. </a:t>
            </a:r>
          </a:p>
        </p:txBody>
      </p:sp>
    </p:spTree>
    <p:extLst>
      <p:ext uri="{BB962C8B-B14F-4D97-AF65-F5344CB8AC3E}">
        <p14:creationId xmlns:p14="http://schemas.microsoft.com/office/powerpoint/2010/main" val="17193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7ED-C362-4B7E-AA2F-79AA42F3A38D}"/>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E7E18326-1848-4CAE-B432-AAC570775E18}"/>
              </a:ext>
            </a:extLst>
          </p:cNvPr>
          <p:cNvSpPr>
            <a:spLocks noGrp="1"/>
          </p:cNvSpPr>
          <p:nvPr>
            <p:ph idx="1"/>
          </p:nvPr>
        </p:nvSpPr>
        <p:spPr/>
        <p:txBody>
          <a:bodyPr/>
          <a:lstStyle/>
          <a:p>
            <a:r>
              <a:rPr lang="en-US" dirty="0"/>
              <a:t>- Michael McLaughlin</a:t>
            </a:r>
          </a:p>
          <a:p>
            <a:r>
              <a:rPr lang="en-US" dirty="0"/>
              <a:t>- NMC</a:t>
            </a:r>
          </a:p>
          <a:p>
            <a:r>
              <a:rPr lang="en-US" dirty="0"/>
              <a:t>- CIT 178</a:t>
            </a:r>
          </a:p>
          <a:p>
            <a:r>
              <a:rPr lang="en-US" dirty="0"/>
              <a:t>- Fall 2021</a:t>
            </a:r>
          </a:p>
        </p:txBody>
      </p:sp>
    </p:spTree>
    <p:extLst>
      <p:ext uri="{BB962C8B-B14F-4D97-AF65-F5344CB8AC3E}">
        <p14:creationId xmlns:p14="http://schemas.microsoft.com/office/powerpoint/2010/main" val="402322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7F3E-B668-473E-BD83-B1063C2FFDCF}"/>
              </a:ext>
            </a:extLst>
          </p:cNvPr>
          <p:cNvSpPr>
            <a:spLocks noGrp="1"/>
          </p:cNvSpPr>
          <p:nvPr>
            <p:ph type="title"/>
          </p:nvPr>
        </p:nvSpPr>
        <p:spPr/>
        <p:txBody>
          <a:bodyPr/>
          <a:lstStyle/>
          <a:p>
            <a:r>
              <a:rPr lang="en-US" dirty="0"/>
              <a:t>Console table</a:t>
            </a:r>
          </a:p>
        </p:txBody>
      </p:sp>
      <p:pic>
        <p:nvPicPr>
          <p:cNvPr id="6" name="Content Placeholder 5">
            <a:extLst>
              <a:ext uri="{FF2B5EF4-FFF2-40B4-BE49-F238E27FC236}">
                <a16:creationId xmlns:a16="http://schemas.microsoft.com/office/drawing/2014/main" id="{AA8D966B-301E-460D-9561-DF2D8F59F051}"/>
              </a:ext>
            </a:extLst>
          </p:cNvPr>
          <p:cNvPicPr>
            <a:picLocks noGrp="1" noChangeAspect="1"/>
          </p:cNvPicPr>
          <p:nvPr>
            <p:ph sz="half" idx="1"/>
          </p:nvPr>
        </p:nvPicPr>
        <p:blipFill>
          <a:blip r:embed="rId2"/>
          <a:stretch>
            <a:fillRect/>
          </a:stretch>
        </p:blipFill>
        <p:spPr>
          <a:xfrm>
            <a:off x="2466026" y="3648817"/>
            <a:ext cx="2229161" cy="743054"/>
          </a:xfrm>
        </p:spPr>
      </p:pic>
      <p:pic>
        <p:nvPicPr>
          <p:cNvPr id="8" name="Content Placeholder 7">
            <a:extLst>
              <a:ext uri="{FF2B5EF4-FFF2-40B4-BE49-F238E27FC236}">
                <a16:creationId xmlns:a16="http://schemas.microsoft.com/office/drawing/2014/main" id="{B0DF79D9-8180-480A-9C38-8349E73F8856}"/>
              </a:ext>
            </a:extLst>
          </p:cNvPr>
          <p:cNvPicPr>
            <a:picLocks noGrp="1" noChangeAspect="1"/>
          </p:cNvPicPr>
          <p:nvPr>
            <p:ph sz="half" idx="2"/>
          </p:nvPr>
        </p:nvPicPr>
        <p:blipFill>
          <a:blip r:embed="rId3"/>
          <a:stretch>
            <a:fillRect/>
          </a:stretch>
        </p:blipFill>
        <p:spPr>
          <a:xfrm>
            <a:off x="7623831" y="2277025"/>
            <a:ext cx="1971950" cy="3486637"/>
          </a:xfrm>
        </p:spPr>
      </p:pic>
    </p:spTree>
    <p:extLst>
      <p:ext uri="{BB962C8B-B14F-4D97-AF65-F5344CB8AC3E}">
        <p14:creationId xmlns:p14="http://schemas.microsoft.com/office/powerpoint/2010/main" val="26787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66D8-23AA-49C7-97F7-9722E9579A4F}"/>
              </a:ext>
            </a:extLst>
          </p:cNvPr>
          <p:cNvSpPr>
            <a:spLocks noGrp="1"/>
          </p:cNvSpPr>
          <p:nvPr>
            <p:ph type="title"/>
          </p:nvPr>
        </p:nvSpPr>
        <p:spPr/>
        <p:txBody>
          <a:bodyPr/>
          <a:lstStyle/>
          <a:p>
            <a:r>
              <a:rPr lang="en-US" dirty="0"/>
              <a:t>Developer table</a:t>
            </a:r>
          </a:p>
        </p:txBody>
      </p:sp>
      <p:pic>
        <p:nvPicPr>
          <p:cNvPr id="6" name="Content Placeholder 5">
            <a:extLst>
              <a:ext uri="{FF2B5EF4-FFF2-40B4-BE49-F238E27FC236}">
                <a16:creationId xmlns:a16="http://schemas.microsoft.com/office/drawing/2014/main" id="{75B3F2A2-D9E1-4A3E-917A-77025999D87C}"/>
              </a:ext>
            </a:extLst>
          </p:cNvPr>
          <p:cNvPicPr>
            <a:picLocks noGrp="1" noChangeAspect="1"/>
          </p:cNvPicPr>
          <p:nvPr>
            <p:ph sz="half" idx="1"/>
          </p:nvPr>
        </p:nvPicPr>
        <p:blipFill>
          <a:blip r:embed="rId2"/>
          <a:stretch>
            <a:fillRect/>
          </a:stretch>
        </p:blipFill>
        <p:spPr>
          <a:xfrm>
            <a:off x="2456499" y="3677396"/>
            <a:ext cx="2248214" cy="685896"/>
          </a:xfrm>
        </p:spPr>
      </p:pic>
      <p:pic>
        <p:nvPicPr>
          <p:cNvPr id="8" name="Content Placeholder 7">
            <a:extLst>
              <a:ext uri="{FF2B5EF4-FFF2-40B4-BE49-F238E27FC236}">
                <a16:creationId xmlns:a16="http://schemas.microsoft.com/office/drawing/2014/main" id="{FE678CE3-800C-4A6B-9565-5E5AEAA0DB5C}"/>
              </a:ext>
            </a:extLst>
          </p:cNvPr>
          <p:cNvPicPr>
            <a:picLocks noGrp="1" noChangeAspect="1"/>
          </p:cNvPicPr>
          <p:nvPr>
            <p:ph sz="half" idx="2"/>
          </p:nvPr>
        </p:nvPicPr>
        <p:blipFill>
          <a:blip r:embed="rId3"/>
          <a:stretch>
            <a:fillRect/>
          </a:stretch>
        </p:blipFill>
        <p:spPr>
          <a:xfrm>
            <a:off x="7123699" y="3267764"/>
            <a:ext cx="2972215" cy="1505160"/>
          </a:xfrm>
        </p:spPr>
      </p:pic>
    </p:spTree>
    <p:extLst>
      <p:ext uri="{BB962C8B-B14F-4D97-AF65-F5344CB8AC3E}">
        <p14:creationId xmlns:p14="http://schemas.microsoft.com/office/powerpoint/2010/main" val="154758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F099-A5EA-4D94-B9B9-38E273FC5613}"/>
              </a:ext>
            </a:extLst>
          </p:cNvPr>
          <p:cNvSpPr>
            <a:spLocks noGrp="1"/>
          </p:cNvSpPr>
          <p:nvPr>
            <p:ph type="title"/>
          </p:nvPr>
        </p:nvSpPr>
        <p:spPr/>
        <p:txBody>
          <a:bodyPr/>
          <a:lstStyle/>
          <a:p>
            <a:r>
              <a:rPr lang="en-US" dirty="0"/>
              <a:t>Game table</a:t>
            </a:r>
          </a:p>
        </p:txBody>
      </p:sp>
      <p:pic>
        <p:nvPicPr>
          <p:cNvPr id="6" name="Content Placeholder 5">
            <a:extLst>
              <a:ext uri="{FF2B5EF4-FFF2-40B4-BE49-F238E27FC236}">
                <a16:creationId xmlns:a16="http://schemas.microsoft.com/office/drawing/2014/main" id="{B684AEAA-BA52-47F0-80C1-32F57EAE268A}"/>
              </a:ext>
            </a:extLst>
          </p:cNvPr>
          <p:cNvPicPr>
            <a:picLocks noGrp="1" noChangeAspect="1"/>
          </p:cNvPicPr>
          <p:nvPr>
            <p:ph sz="half" idx="1"/>
          </p:nvPr>
        </p:nvPicPr>
        <p:blipFill>
          <a:blip r:embed="rId2"/>
          <a:stretch>
            <a:fillRect/>
          </a:stretch>
        </p:blipFill>
        <p:spPr>
          <a:xfrm>
            <a:off x="2466026" y="3172500"/>
            <a:ext cx="2229161" cy="1695687"/>
          </a:xfrm>
        </p:spPr>
      </p:pic>
      <p:pic>
        <p:nvPicPr>
          <p:cNvPr id="8" name="Content Placeholder 7">
            <a:extLst>
              <a:ext uri="{FF2B5EF4-FFF2-40B4-BE49-F238E27FC236}">
                <a16:creationId xmlns:a16="http://schemas.microsoft.com/office/drawing/2014/main" id="{FD7B4656-9836-4395-B853-6DEFA65ABDA8}"/>
              </a:ext>
            </a:extLst>
          </p:cNvPr>
          <p:cNvPicPr>
            <a:picLocks noGrp="1" noChangeAspect="1"/>
          </p:cNvPicPr>
          <p:nvPr>
            <p:ph sz="half" idx="2"/>
          </p:nvPr>
        </p:nvPicPr>
        <p:blipFill>
          <a:blip r:embed="rId3"/>
          <a:stretch>
            <a:fillRect/>
          </a:stretch>
        </p:blipFill>
        <p:spPr>
          <a:xfrm>
            <a:off x="6172200" y="3229401"/>
            <a:ext cx="4875213" cy="1581886"/>
          </a:xfrm>
        </p:spPr>
      </p:pic>
    </p:spTree>
    <p:extLst>
      <p:ext uri="{BB962C8B-B14F-4D97-AF65-F5344CB8AC3E}">
        <p14:creationId xmlns:p14="http://schemas.microsoft.com/office/powerpoint/2010/main" val="394350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91B5-A9B4-49A4-954F-8D75C8141CF2}"/>
              </a:ext>
            </a:extLst>
          </p:cNvPr>
          <p:cNvSpPr>
            <a:spLocks noGrp="1"/>
          </p:cNvSpPr>
          <p:nvPr>
            <p:ph type="title"/>
          </p:nvPr>
        </p:nvSpPr>
        <p:spPr/>
        <p:txBody>
          <a:bodyPr/>
          <a:lstStyle/>
          <a:p>
            <a:r>
              <a:rPr lang="en-US" dirty="0"/>
              <a:t>Genre table</a:t>
            </a:r>
          </a:p>
        </p:txBody>
      </p:sp>
      <p:pic>
        <p:nvPicPr>
          <p:cNvPr id="6" name="Content Placeholder 5">
            <a:extLst>
              <a:ext uri="{FF2B5EF4-FFF2-40B4-BE49-F238E27FC236}">
                <a16:creationId xmlns:a16="http://schemas.microsoft.com/office/drawing/2014/main" id="{95C4FD24-16F8-4819-8E0D-A0050EAEFFBD}"/>
              </a:ext>
            </a:extLst>
          </p:cNvPr>
          <p:cNvPicPr>
            <a:picLocks noGrp="1" noChangeAspect="1"/>
          </p:cNvPicPr>
          <p:nvPr>
            <p:ph sz="half" idx="1"/>
          </p:nvPr>
        </p:nvPicPr>
        <p:blipFill>
          <a:blip r:embed="rId2"/>
          <a:stretch>
            <a:fillRect/>
          </a:stretch>
        </p:blipFill>
        <p:spPr>
          <a:xfrm>
            <a:off x="2499368" y="3667870"/>
            <a:ext cx="2162477" cy="704948"/>
          </a:xfrm>
        </p:spPr>
      </p:pic>
      <p:pic>
        <p:nvPicPr>
          <p:cNvPr id="8" name="Content Placeholder 7">
            <a:extLst>
              <a:ext uri="{FF2B5EF4-FFF2-40B4-BE49-F238E27FC236}">
                <a16:creationId xmlns:a16="http://schemas.microsoft.com/office/drawing/2014/main" id="{B5FDDE97-3275-451A-ADA6-53E2D4AC9919}"/>
              </a:ext>
            </a:extLst>
          </p:cNvPr>
          <p:cNvPicPr>
            <a:picLocks noGrp="1" noChangeAspect="1"/>
          </p:cNvPicPr>
          <p:nvPr>
            <p:ph sz="half" idx="2"/>
          </p:nvPr>
        </p:nvPicPr>
        <p:blipFill>
          <a:blip r:embed="rId3"/>
          <a:stretch>
            <a:fillRect/>
          </a:stretch>
        </p:blipFill>
        <p:spPr>
          <a:xfrm>
            <a:off x="7642884" y="3358264"/>
            <a:ext cx="1933845" cy="1324160"/>
          </a:xfrm>
        </p:spPr>
      </p:pic>
    </p:spTree>
    <p:extLst>
      <p:ext uri="{BB962C8B-B14F-4D97-AF65-F5344CB8AC3E}">
        <p14:creationId xmlns:p14="http://schemas.microsoft.com/office/powerpoint/2010/main" val="1631330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8A52-12FD-4215-B17E-6DC0D081C59F}"/>
              </a:ext>
            </a:extLst>
          </p:cNvPr>
          <p:cNvSpPr>
            <a:spLocks noGrp="1"/>
          </p:cNvSpPr>
          <p:nvPr>
            <p:ph type="title"/>
          </p:nvPr>
        </p:nvSpPr>
        <p:spPr/>
        <p:txBody>
          <a:bodyPr/>
          <a:lstStyle/>
          <a:p>
            <a:r>
              <a:rPr lang="en-US" dirty="0" err="1"/>
              <a:t>mediaType</a:t>
            </a:r>
            <a:r>
              <a:rPr lang="en-US" dirty="0"/>
              <a:t> table</a:t>
            </a:r>
          </a:p>
        </p:txBody>
      </p:sp>
      <p:pic>
        <p:nvPicPr>
          <p:cNvPr id="6" name="Content Placeholder 5">
            <a:extLst>
              <a:ext uri="{FF2B5EF4-FFF2-40B4-BE49-F238E27FC236}">
                <a16:creationId xmlns:a16="http://schemas.microsoft.com/office/drawing/2014/main" id="{513215BB-7DF6-4A2F-AF57-57D185131DA5}"/>
              </a:ext>
            </a:extLst>
          </p:cNvPr>
          <p:cNvPicPr>
            <a:picLocks noGrp="1" noChangeAspect="1"/>
          </p:cNvPicPr>
          <p:nvPr>
            <p:ph sz="half" idx="1"/>
          </p:nvPr>
        </p:nvPicPr>
        <p:blipFill>
          <a:blip r:embed="rId2"/>
          <a:stretch>
            <a:fillRect/>
          </a:stretch>
        </p:blipFill>
        <p:spPr>
          <a:xfrm>
            <a:off x="2432684" y="3667870"/>
            <a:ext cx="2295845" cy="704948"/>
          </a:xfrm>
        </p:spPr>
      </p:pic>
      <p:pic>
        <p:nvPicPr>
          <p:cNvPr id="8" name="Content Placeholder 7">
            <a:extLst>
              <a:ext uri="{FF2B5EF4-FFF2-40B4-BE49-F238E27FC236}">
                <a16:creationId xmlns:a16="http://schemas.microsoft.com/office/drawing/2014/main" id="{EE5BA6CC-BFD9-4D5A-AC22-25E4FE4996B3}"/>
              </a:ext>
            </a:extLst>
          </p:cNvPr>
          <p:cNvPicPr>
            <a:picLocks noGrp="1" noChangeAspect="1"/>
          </p:cNvPicPr>
          <p:nvPr>
            <p:ph sz="half" idx="2"/>
          </p:nvPr>
        </p:nvPicPr>
        <p:blipFill>
          <a:blip r:embed="rId3"/>
          <a:stretch>
            <a:fillRect/>
          </a:stretch>
        </p:blipFill>
        <p:spPr>
          <a:xfrm>
            <a:off x="7757200" y="3353501"/>
            <a:ext cx="1705213" cy="1333686"/>
          </a:xfrm>
        </p:spPr>
      </p:pic>
    </p:spTree>
    <p:extLst>
      <p:ext uri="{BB962C8B-B14F-4D97-AF65-F5344CB8AC3E}">
        <p14:creationId xmlns:p14="http://schemas.microsoft.com/office/powerpoint/2010/main" val="3598254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730-C1EB-4AA9-B0FA-2A8C0EE83DF9}"/>
              </a:ext>
            </a:extLst>
          </p:cNvPr>
          <p:cNvSpPr>
            <a:spLocks noGrp="1"/>
          </p:cNvSpPr>
          <p:nvPr>
            <p:ph type="title"/>
          </p:nvPr>
        </p:nvSpPr>
        <p:spPr/>
        <p:txBody>
          <a:bodyPr/>
          <a:lstStyle/>
          <a:p>
            <a:r>
              <a:rPr lang="en-US" dirty="0"/>
              <a:t>Publisher table</a:t>
            </a:r>
          </a:p>
        </p:txBody>
      </p:sp>
      <p:pic>
        <p:nvPicPr>
          <p:cNvPr id="6" name="Content Placeholder 5">
            <a:extLst>
              <a:ext uri="{FF2B5EF4-FFF2-40B4-BE49-F238E27FC236}">
                <a16:creationId xmlns:a16="http://schemas.microsoft.com/office/drawing/2014/main" id="{720EAEDA-8BF7-40ED-958B-E4FBB62A68FB}"/>
              </a:ext>
            </a:extLst>
          </p:cNvPr>
          <p:cNvPicPr>
            <a:picLocks noGrp="1" noChangeAspect="1"/>
          </p:cNvPicPr>
          <p:nvPr>
            <p:ph sz="half" idx="1"/>
          </p:nvPr>
        </p:nvPicPr>
        <p:blipFill>
          <a:blip r:embed="rId2"/>
          <a:stretch>
            <a:fillRect/>
          </a:stretch>
        </p:blipFill>
        <p:spPr>
          <a:xfrm>
            <a:off x="2475552" y="3672633"/>
            <a:ext cx="2210108" cy="695422"/>
          </a:xfrm>
        </p:spPr>
      </p:pic>
      <p:pic>
        <p:nvPicPr>
          <p:cNvPr id="8" name="Content Placeholder 7">
            <a:extLst>
              <a:ext uri="{FF2B5EF4-FFF2-40B4-BE49-F238E27FC236}">
                <a16:creationId xmlns:a16="http://schemas.microsoft.com/office/drawing/2014/main" id="{39334EE8-89FB-465C-8579-779D79E8045D}"/>
              </a:ext>
            </a:extLst>
          </p:cNvPr>
          <p:cNvPicPr>
            <a:picLocks noGrp="1" noChangeAspect="1"/>
          </p:cNvPicPr>
          <p:nvPr>
            <p:ph sz="half" idx="2"/>
          </p:nvPr>
        </p:nvPicPr>
        <p:blipFill>
          <a:blip r:embed="rId3"/>
          <a:stretch>
            <a:fillRect/>
          </a:stretch>
        </p:blipFill>
        <p:spPr>
          <a:xfrm>
            <a:off x="7347568" y="3358264"/>
            <a:ext cx="2524477" cy="1324160"/>
          </a:xfrm>
        </p:spPr>
      </p:pic>
    </p:spTree>
    <p:extLst>
      <p:ext uri="{BB962C8B-B14F-4D97-AF65-F5344CB8AC3E}">
        <p14:creationId xmlns:p14="http://schemas.microsoft.com/office/powerpoint/2010/main" val="50923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0049-412C-4B48-AE2A-9A79B1E97AD4}"/>
              </a:ext>
            </a:extLst>
          </p:cNvPr>
          <p:cNvSpPr>
            <a:spLocks noGrp="1"/>
          </p:cNvSpPr>
          <p:nvPr>
            <p:ph type="title"/>
          </p:nvPr>
        </p:nvSpPr>
        <p:spPr/>
        <p:txBody>
          <a:bodyPr/>
          <a:lstStyle/>
          <a:p>
            <a:r>
              <a:rPr lang="en-US" dirty="0"/>
              <a:t>Summary Queries</a:t>
            </a:r>
          </a:p>
        </p:txBody>
      </p:sp>
      <p:pic>
        <p:nvPicPr>
          <p:cNvPr id="8" name="Content Placeholder 7">
            <a:extLst>
              <a:ext uri="{FF2B5EF4-FFF2-40B4-BE49-F238E27FC236}">
                <a16:creationId xmlns:a16="http://schemas.microsoft.com/office/drawing/2014/main" id="{2C059034-0A60-4B6F-8D0E-22D9102577A8}"/>
              </a:ext>
            </a:extLst>
          </p:cNvPr>
          <p:cNvPicPr>
            <a:picLocks noGrp="1" noChangeAspect="1"/>
          </p:cNvPicPr>
          <p:nvPr>
            <p:ph sz="half" idx="1"/>
          </p:nvPr>
        </p:nvPicPr>
        <p:blipFill>
          <a:blip r:embed="rId2"/>
          <a:stretch>
            <a:fillRect/>
          </a:stretch>
        </p:blipFill>
        <p:spPr>
          <a:xfrm>
            <a:off x="1141413" y="3730402"/>
            <a:ext cx="4878387" cy="579883"/>
          </a:xfrm>
        </p:spPr>
      </p:pic>
      <p:pic>
        <p:nvPicPr>
          <p:cNvPr id="10" name="Content Placeholder 9">
            <a:extLst>
              <a:ext uri="{FF2B5EF4-FFF2-40B4-BE49-F238E27FC236}">
                <a16:creationId xmlns:a16="http://schemas.microsoft.com/office/drawing/2014/main" id="{1AB71B94-0BDB-40BF-94E7-87CE6A134DFD}"/>
              </a:ext>
            </a:extLst>
          </p:cNvPr>
          <p:cNvPicPr>
            <a:picLocks noGrp="1" noChangeAspect="1"/>
          </p:cNvPicPr>
          <p:nvPr>
            <p:ph sz="half" idx="2"/>
          </p:nvPr>
        </p:nvPicPr>
        <p:blipFill>
          <a:blip r:embed="rId3"/>
          <a:stretch>
            <a:fillRect/>
          </a:stretch>
        </p:blipFill>
        <p:spPr>
          <a:xfrm>
            <a:off x="6914120" y="3358264"/>
            <a:ext cx="3391373" cy="1324160"/>
          </a:xfrm>
        </p:spPr>
      </p:pic>
    </p:spTree>
    <p:extLst>
      <p:ext uri="{BB962C8B-B14F-4D97-AF65-F5344CB8AC3E}">
        <p14:creationId xmlns:p14="http://schemas.microsoft.com/office/powerpoint/2010/main" val="2463732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70</TotalTime>
  <Words>268</Words>
  <Application>Microsoft Office PowerPoint</Application>
  <PresentationFormat>Widescreen</PresentationFormat>
  <Paragraphs>35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Tw Cen MT</vt:lpstr>
      <vt:lpstr>Circuit</vt:lpstr>
      <vt:lpstr>Video Games!</vt:lpstr>
      <vt:lpstr>PowerPoint Presentation</vt:lpstr>
      <vt:lpstr>Console table</vt:lpstr>
      <vt:lpstr>Developer table</vt:lpstr>
      <vt:lpstr>Game table</vt:lpstr>
      <vt:lpstr>Genre table</vt:lpstr>
      <vt:lpstr>mediaType table</vt:lpstr>
      <vt:lpstr>Publisher table</vt:lpstr>
      <vt:lpstr>Summary Queries</vt:lpstr>
      <vt:lpstr>SUMMARY QUERIES</vt:lpstr>
      <vt:lpstr>VIEWS</vt:lpstr>
      <vt:lpstr>VIEWS</vt:lpstr>
      <vt:lpstr>Stored Procedures</vt:lpstr>
      <vt:lpstr>Stored Procedures </vt:lpstr>
      <vt:lpstr>Functions</vt:lpstr>
      <vt:lpstr>functions</vt:lpstr>
      <vt:lpstr>Triggers</vt:lpstr>
      <vt:lpstr>Triggers</vt:lpstr>
      <vt:lpstr>What went well?</vt:lpstr>
      <vt:lpstr>What did you have problems with?</vt:lpstr>
      <vt:lpstr>What did you learn?</vt:lpstr>
      <vt:lpstr>What would you like to include in future releases?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dc:title>
  <dc:creator>Michael McLaughlin</dc:creator>
  <cp:lastModifiedBy>Michael McLaughlin</cp:lastModifiedBy>
  <cp:revision>4</cp:revision>
  <dcterms:created xsi:type="dcterms:W3CDTF">2021-10-26T22:34:56Z</dcterms:created>
  <dcterms:modified xsi:type="dcterms:W3CDTF">2021-11-29T00:47:56Z</dcterms:modified>
</cp:coreProperties>
</file>